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116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09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74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09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7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23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97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008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8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85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42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49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0A82F-7BC7-4030-9122-AC44F59E5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Practical Activity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C40B7-F3D0-4A94-9FB7-09D795369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Participants practice:</a:t>
            </a:r>
          </a:p>
          <a:p>
            <a:pPr lvl="1"/>
            <a:r>
              <a:rPr lang="en-US" dirty="0"/>
              <a:t>Applying cervical collar</a:t>
            </a:r>
          </a:p>
          <a:p>
            <a:pPr lvl="1"/>
            <a:r>
              <a:rPr lang="en-US" dirty="0"/>
              <a:t>Neutral spine positioning</a:t>
            </a:r>
          </a:p>
          <a:p>
            <a:pPr lvl="1"/>
            <a:r>
              <a:rPr lang="en-US" dirty="0"/>
              <a:t>Log roll with coordinated teamwork</a:t>
            </a:r>
          </a:p>
          <a:p>
            <a:pPr lvl="1"/>
            <a:r>
              <a:rPr lang="en-US" dirty="0"/>
              <a:t>Using improvised spine board (door, plywood)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Observers assess:</a:t>
            </a:r>
          </a:p>
          <a:p>
            <a:pPr lvl="1"/>
            <a:r>
              <a:rPr lang="en-US" dirty="0"/>
              <a:t>Alignment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Safety &amp; control</a:t>
            </a:r>
          </a:p>
          <a:p>
            <a:pPr lvl="1"/>
            <a:r>
              <a:rPr lang="en-US" dirty="0"/>
              <a:t>Team coordination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5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6F982-651C-4311-96A0-45389408B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D7DC7-6A4D-466D-8AAD-01675E499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Spinal injuries require </a:t>
            </a:r>
            <a:r>
              <a:rPr lang="en-US" b="1" dirty="0"/>
              <a:t>minimal movement</a:t>
            </a:r>
            <a:endParaRPr lang="en-US" dirty="0"/>
          </a:p>
          <a:p>
            <a:pPr lvl="0"/>
            <a:r>
              <a:rPr lang="en-US" dirty="0"/>
              <a:t>Neutral alignment protects spinal cord</a:t>
            </a:r>
          </a:p>
          <a:p>
            <a:pPr lvl="0"/>
            <a:r>
              <a:rPr lang="en-US" dirty="0"/>
              <a:t>Cervical immobilization = priority</a:t>
            </a:r>
          </a:p>
          <a:p>
            <a:pPr lvl="0"/>
            <a:r>
              <a:rPr lang="en-US" dirty="0"/>
              <a:t>Helmet removal only in life-threatening situations</a:t>
            </a:r>
          </a:p>
          <a:p>
            <a:pPr lvl="0"/>
            <a:r>
              <a:rPr lang="en-US" dirty="0"/>
              <a:t>Log roll must be done with trained teamwork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08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D0334-A014-40AE-97E1-163E550C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B94DB-7566-4EC6-B3B2-005BABD72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signs suggest a spinal injury?</a:t>
            </a:r>
          </a:p>
          <a:p>
            <a:pPr lvl="0"/>
            <a:r>
              <a:rPr lang="en-US" dirty="0"/>
              <a:t>Why is neutral alignment crucial?</a:t>
            </a:r>
          </a:p>
          <a:p>
            <a:pPr lvl="0"/>
            <a:r>
              <a:rPr lang="en-US" dirty="0"/>
              <a:t>When can a helmet be removed?</a:t>
            </a:r>
          </a:p>
          <a:p>
            <a:pPr lvl="0"/>
            <a:r>
              <a:rPr lang="en-US" dirty="0"/>
              <a:t>How to improvise a spine board?</a:t>
            </a:r>
          </a:p>
          <a:p>
            <a:pPr lvl="0"/>
            <a:r>
              <a:rPr lang="en-US" dirty="0"/>
              <a:t>What risks occur if patient is moved incorrectly?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0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2.8: MANAGEMENT OF SPINAL INJURIES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 MA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7B98B-2926-4285-B989-3B8BBBEEB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27809-F463-402D-B7F7-94EF90721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Spinal injuries are high-risk, high-impact trauma</a:t>
            </a:r>
            <a:endParaRPr lang="en-US" sz="2400" dirty="0"/>
          </a:p>
          <a:p>
            <a:pPr lvl="0"/>
            <a:r>
              <a:rPr lang="en-US" dirty="0"/>
              <a:t>Occur commonly in:</a:t>
            </a:r>
            <a:endParaRPr lang="en-US" sz="2400" dirty="0"/>
          </a:p>
          <a:p>
            <a:pPr lvl="1"/>
            <a:r>
              <a:rPr lang="en-US" dirty="0"/>
              <a:t>Road traffic accidents</a:t>
            </a:r>
            <a:endParaRPr lang="en-US" sz="2000" dirty="0"/>
          </a:p>
          <a:p>
            <a:pPr lvl="1"/>
            <a:r>
              <a:rPr lang="en-US" dirty="0"/>
              <a:t>Falls from height</a:t>
            </a:r>
            <a:endParaRPr lang="en-US" sz="2000" dirty="0"/>
          </a:p>
          <a:p>
            <a:pPr lvl="1"/>
            <a:r>
              <a:rPr lang="en-US" dirty="0"/>
              <a:t>Building collapse</a:t>
            </a:r>
            <a:endParaRPr lang="en-US" sz="2000" dirty="0"/>
          </a:p>
          <a:p>
            <a:pPr lvl="0"/>
            <a:r>
              <a:rPr lang="en-US" dirty="0"/>
              <a:t>Early recognition + correct handling is essential</a:t>
            </a:r>
            <a:endParaRPr lang="en-US" sz="2400" dirty="0"/>
          </a:p>
          <a:p>
            <a:pPr lvl="0"/>
            <a:r>
              <a:rPr lang="en-US" dirty="0"/>
              <a:t>Goal: </a:t>
            </a:r>
            <a:r>
              <a:rPr lang="en-US" b="1" dirty="0"/>
              <a:t>Stabilize the spine until professional help arrives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727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6135A-15F5-42DE-818A-0DBD4086B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1BAEF-4F7F-4262-B69B-2AB1A1B10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Identify signs &amp; situations suggesting spinal injury</a:t>
            </a:r>
          </a:p>
          <a:p>
            <a:pPr lvl="1"/>
            <a:r>
              <a:rPr lang="en-US" dirty="0"/>
              <a:t>Apply correct first aid to prevent further damage</a:t>
            </a:r>
          </a:p>
          <a:p>
            <a:pPr lvl="1"/>
            <a:r>
              <a:rPr lang="en-US" dirty="0"/>
              <a:t>Demonstrate </a:t>
            </a:r>
            <a:r>
              <a:rPr lang="en-US" b="1" dirty="0"/>
              <a:t>safe positioning &amp; immobilization</a:t>
            </a:r>
            <a:endParaRPr lang="en-US" dirty="0"/>
          </a:p>
          <a:p>
            <a:pPr lvl="1"/>
            <a:r>
              <a:rPr lang="en-US" dirty="0"/>
              <a:t>Perform </a:t>
            </a:r>
            <a:r>
              <a:rPr lang="en-US" b="1" dirty="0"/>
              <a:t>log roll technique</a:t>
            </a:r>
            <a:r>
              <a:rPr lang="en-US" dirty="0"/>
              <a:t> safely</a:t>
            </a:r>
          </a:p>
          <a:p>
            <a:pPr lvl="1"/>
            <a:r>
              <a:rPr lang="en-US" dirty="0"/>
              <a:t>Understand precautions for handling </a:t>
            </a:r>
            <a:r>
              <a:rPr lang="en-US" b="1" dirty="0"/>
              <a:t>helmeted patients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0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F7BA-933F-45DD-9DB5-680A5BF7D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Definition &amp; Major Causes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ED83E-A742-4384-8F18-B5E27DFB4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3882" y="1825625"/>
            <a:ext cx="9858717" cy="41109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Spinal Injury:</a:t>
            </a:r>
            <a:endParaRPr lang="en-US" dirty="0"/>
          </a:p>
          <a:p>
            <a:pPr lvl="1"/>
            <a:r>
              <a:rPr lang="en-US" dirty="0"/>
              <a:t>Damage to the vertebrae and/or spinal cord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High-Risk Situations:</a:t>
            </a:r>
            <a:endParaRPr lang="en-US" dirty="0"/>
          </a:p>
          <a:p>
            <a:pPr lvl="1"/>
            <a:r>
              <a:rPr lang="en-US" dirty="0"/>
              <a:t>Road accidents (RTAs)</a:t>
            </a:r>
          </a:p>
          <a:p>
            <a:pPr lvl="1"/>
            <a:r>
              <a:rPr lang="en-US" dirty="0"/>
              <a:t>Falls from heights</a:t>
            </a:r>
          </a:p>
          <a:p>
            <a:pPr lvl="1"/>
            <a:r>
              <a:rPr lang="en-US" dirty="0"/>
              <a:t>Building collapse</a:t>
            </a:r>
          </a:p>
          <a:p>
            <a:pPr lvl="1"/>
            <a:r>
              <a:rPr lang="en-US" dirty="0"/>
              <a:t>Heavy impact trauma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⚠️ 	ANY unconscious victim after trauma must be assumed to have a spinal 	injury.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1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D130C-7961-4217-88EE-37B88B6EA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First Aid Principles for Spinal Injury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B7755-EC38-4F74-9AC9-FA974A53D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Do NOT move</a:t>
            </a:r>
            <a:r>
              <a:rPr lang="en-US" dirty="0"/>
              <a:t> unless life is in danger</a:t>
            </a:r>
          </a:p>
          <a:p>
            <a:pPr lvl="0"/>
            <a:r>
              <a:rPr lang="en-US" dirty="0"/>
              <a:t>Keep back aligned on a </a:t>
            </a:r>
            <a:r>
              <a:rPr lang="en-US" b="1" dirty="0"/>
              <a:t>firm surface</a:t>
            </a:r>
            <a:endParaRPr lang="en-US" dirty="0"/>
          </a:p>
          <a:p>
            <a:pPr lvl="0"/>
            <a:r>
              <a:rPr lang="en-US" dirty="0"/>
              <a:t>Stabilize the </a:t>
            </a:r>
            <a:r>
              <a:rPr lang="en-US" b="1" dirty="0"/>
              <a:t>neck first</a:t>
            </a:r>
            <a:endParaRPr lang="en-US" dirty="0"/>
          </a:p>
          <a:p>
            <a:pPr lvl="0"/>
            <a:r>
              <a:rPr lang="en-US" dirty="0"/>
              <a:t>Maintain airway in </a:t>
            </a:r>
            <a:r>
              <a:rPr lang="en-US" b="1" dirty="0"/>
              <a:t>neutral spine position</a:t>
            </a:r>
            <a:endParaRPr lang="en-US" dirty="0"/>
          </a:p>
          <a:p>
            <a:pPr lvl="0"/>
            <a:r>
              <a:rPr lang="en-US" dirty="0"/>
              <a:t>Keep head, neck, shoulders &amp; pelvis aligned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spine board</a:t>
            </a:r>
            <a:r>
              <a:rPr lang="en-US" dirty="0"/>
              <a:t> or hard board</a:t>
            </a:r>
          </a:p>
          <a:p>
            <a:pPr lvl="0"/>
            <a:r>
              <a:rPr lang="en-US" dirty="0"/>
              <a:t>Move only with multiple trained responders</a:t>
            </a:r>
          </a:p>
          <a:p>
            <a:pPr lvl="0"/>
            <a:r>
              <a:rPr lang="en-US" dirty="0"/>
              <a:t>Arrange </a:t>
            </a:r>
            <a:r>
              <a:rPr lang="en-US" b="1" dirty="0"/>
              <a:t>urgent ambulance transport</a:t>
            </a:r>
            <a:endParaRPr lang="en-US" dirty="0"/>
          </a:p>
          <a:p>
            <a:endParaRPr lang="en-US" dirty="0"/>
          </a:p>
        </p:txBody>
      </p:sp>
      <p:grpSp>
        <p:nvGrpSpPr>
          <p:cNvPr id="4" name="Group 3" descr="Related image">
            <a:extLst>
              <a:ext uri="{FF2B5EF4-FFF2-40B4-BE49-F238E27FC236}">
                <a16:creationId xmlns:a16="http://schemas.microsoft.com/office/drawing/2014/main" id="{7EA9E4B5-EA94-4649-8665-E2DF513869DF}"/>
              </a:ext>
            </a:extLst>
          </p:cNvPr>
          <p:cNvGrpSpPr>
            <a:grpSpLocks/>
          </p:cNvGrpSpPr>
          <p:nvPr/>
        </p:nvGrpSpPr>
        <p:grpSpPr>
          <a:xfrm>
            <a:off x="7924800" y="2057400"/>
            <a:ext cx="3733800" cy="2666999"/>
            <a:chOff x="-11342" y="0"/>
            <a:chExt cx="1473606" cy="1253551"/>
          </a:xfrm>
        </p:grpSpPr>
        <p:pic>
          <p:nvPicPr>
            <p:cNvPr id="5" name="Image 304" descr="Related image">
              <a:extLst>
                <a:ext uri="{FF2B5EF4-FFF2-40B4-BE49-F238E27FC236}">
                  <a16:creationId xmlns:a16="http://schemas.microsoft.com/office/drawing/2014/main" id="{48F88B66-E0F3-4AC0-B1A0-1B528640734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1342" y="0"/>
              <a:ext cx="1473606" cy="1253551"/>
            </a:xfrm>
            <a:prstGeom prst="rect">
              <a:avLst/>
            </a:prstGeom>
          </p:spPr>
        </p:pic>
        <p:sp>
          <p:nvSpPr>
            <p:cNvPr id="6" name="Graphic 305">
              <a:extLst>
                <a:ext uri="{FF2B5EF4-FFF2-40B4-BE49-F238E27FC236}">
                  <a16:creationId xmlns:a16="http://schemas.microsoft.com/office/drawing/2014/main" id="{B666A1AC-27BB-4039-A1C7-DF8B0BF774AD}"/>
                </a:ext>
              </a:extLst>
            </p:cNvPr>
            <p:cNvSpPr/>
            <p:nvPr/>
          </p:nvSpPr>
          <p:spPr>
            <a:xfrm>
              <a:off x="532409" y="634553"/>
              <a:ext cx="313055" cy="305435"/>
            </a:xfrm>
            <a:custGeom>
              <a:avLst/>
              <a:gdLst/>
              <a:ahLst/>
              <a:cxnLst/>
              <a:rect l="l" t="t" r="r" b="b"/>
              <a:pathLst>
                <a:path w="313055" h="305435">
                  <a:moveTo>
                    <a:pt x="241173" y="0"/>
                  </a:moveTo>
                  <a:lnTo>
                    <a:pt x="156590" y="80772"/>
                  </a:lnTo>
                  <a:lnTo>
                    <a:pt x="71881" y="0"/>
                  </a:lnTo>
                  <a:lnTo>
                    <a:pt x="0" y="75311"/>
                  </a:lnTo>
                  <a:lnTo>
                    <a:pt x="81152" y="152653"/>
                  </a:lnTo>
                  <a:lnTo>
                    <a:pt x="0" y="229997"/>
                  </a:lnTo>
                  <a:lnTo>
                    <a:pt x="71881" y="305308"/>
                  </a:lnTo>
                  <a:lnTo>
                    <a:pt x="156590" y="224536"/>
                  </a:lnTo>
                  <a:lnTo>
                    <a:pt x="241173" y="305308"/>
                  </a:lnTo>
                  <a:lnTo>
                    <a:pt x="313054" y="229997"/>
                  </a:lnTo>
                  <a:lnTo>
                    <a:pt x="231901" y="152653"/>
                  </a:lnTo>
                  <a:lnTo>
                    <a:pt x="313054" y="75311"/>
                  </a:lnTo>
                  <a:lnTo>
                    <a:pt x="241173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7" name="Graphic 306">
              <a:extLst>
                <a:ext uri="{FF2B5EF4-FFF2-40B4-BE49-F238E27FC236}">
                  <a16:creationId xmlns:a16="http://schemas.microsoft.com/office/drawing/2014/main" id="{E264121C-F226-43B7-9EE3-A48F4E0FDD0F}"/>
                </a:ext>
              </a:extLst>
            </p:cNvPr>
            <p:cNvSpPr/>
            <p:nvPr/>
          </p:nvSpPr>
          <p:spPr>
            <a:xfrm>
              <a:off x="532409" y="634553"/>
              <a:ext cx="313055" cy="305435"/>
            </a:xfrm>
            <a:custGeom>
              <a:avLst/>
              <a:gdLst/>
              <a:ahLst/>
              <a:cxnLst/>
              <a:rect l="l" t="t" r="r" b="b"/>
              <a:pathLst>
                <a:path w="313055" h="305435">
                  <a:moveTo>
                    <a:pt x="0" y="75311"/>
                  </a:moveTo>
                  <a:lnTo>
                    <a:pt x="71881" y="0"/>
                  </a:lnTo>
                  <a:lnTo>
                    <a:pt x="156590" y="80772"/>
                  </a:lnTo>
                  <a:lnTo>
                    <a:pt x="241173" y="0"/>
                  </a:lnTo>
                  <a:lnTo>
                    <a:pt x="313054" y="75311"/>
                  </a:lnTo>
                  <a:lnTo>
                    <a:pt x="231901" y="152653"/>
                  </a:lnTo>
                  <a:lnTo>
                    <a:pt x="313054" y="229997"/>
                  </a:lnTo>
                  <a:lnTo>
                    <a:pt x="241173" y="305308"/>
                  </a:lnTo>
                  <a:lnTo>
                    <a:pt x="156590" y="224536"/>
                  </a:lnTo>
                  <a:lnTo>
                    <a:pt x="71881" y="305308"/>
                  </a:lnTo>
                  <a:lnTo>
                    <a:pt x="0" y="229997"/>
                  </a:lnTo>
                  <a:lnTo>
                    <a:pt x="81152" y="152653"/>
                  </a:lnTo>
                  <a:lnTo>
                    <a:pt x="0" y="75311"/>
                  </a:lnTo>
                  <a:close/>
                </a:path>
              </a:pathLst>
            </a:custGeom>
            <a:ln w="12699">
              <a:solidFill>
                <a:srgbClr val="41709C"/>
              </a:solidFill>
              <a:prstDash val="solid"/>
            </a:ln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7933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5F33C-51EA-478F-B8BD-F10C7B9C0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Handling Helmeted Patients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4A230-5179-45AB-AE96-73F0C0CB7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29800"/>
            <a:ext cx="9603275" cy="3450613"/>
          </a:xfrm>
        </p:spPr>
        <p:txBody>
          <a:bodyPr/>
          <a:lstStyle/>
          <a:p>
            <a:pPr lvl="0"/>
            <a:r>
              <a:rPr lang="en-US" dirty="0"/>
              <a:t>Do NOT remove helmet </a:t>
            </a:r>
            <a:r>
              <a:rPr lang="en-US" b="1" dirty="0"/>
              <a:t>unless:</a:t>
            </a:r>
            <a:br>
              <a:rPr lang="en-US" dirty="0"/>
            </a:br>
            <a:r>
              <a:rPr lang="en-US" dirty="0"/>
              <a:t>	✓ Patient is vomiting</a:t>
            </a:r>
            <a:br>
              <a:rPr lang="en-US" dirty="0"/>
            </a:br>
            <a:r>
              <a:rPr lang="en-US" dirty="0"/>
              <a:t>	✓ Needs CPR</a:t>
            </a:r>
            <a:br>
              <a:rPr lang="en-US" dirty="0"/>
            </a:br>
            <a:r>
              <a:rPr lang="en-US" dirty="0"/>
              <a:t>	✓ Severe head injury suspected</a:t>
            </a:r>
          </a:p>
          <a:p>
            <a:pPr lvl="0"/>
            <a:r>
              <a:rPr lang="en-US" dirty="0"/>
              <a:t>Maintain neck in neutral position</a:t>
            </a:r>
          </a:p>
          <a:p>
            <a:pPr lvl="0"/>
            <a:r>
              <a:rPr lang="en-US" dirty="0"/>
              <a:t>If removal required → </a:t>
            </a:r>
            <a:r>
              <a:rPr lang="en-US" b="1" dirty="0"/>
              <a:t>two trained responders</a:t>
            </a:r>
            <a:r>
              <a:rPr lang="en-US" dirty="0"/>
              <a:t> must perform</a:t>
            </a:r>
          </a:p>
          <a:p>
            <a:pPr lvl="0"/>
            <a:r>
              <a:rPr lang="en-US" dirty="0"/>
              <a:t>Support head &amp; neck throughout removal</a:t>
            </a:r>
          </a:p>
          <a:p>
            <a:endParaRPr lang="en-US" dirty="0"/>
          </a:p>
        </p:txBody>
      </p:sp>
      <p:pic>
        <p:nvPicPr>
          <p:cNvPr id="4" name="Image 307" descr="Related image">
            <a:extLst>
              <a:ext uri="{FF2B5EF4-FFF2-40B4-BE49-F238E27FC236}">
                <a16:creationId xmlns:a16="http://schemas.microsoft.com/office/drawing/2014/main" id="{BCAF8E4E-484A-447D-B29E-DC5089033A6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461" y="2408140"/>
            <a:ext cx="3215640" cy="175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698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54C93-EE0C-40B7-A7FC-5A7F27CF7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Neutral Spine Alignment (Key Technique)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EAF88-F2F5-4C61-B7EF-F0B2906C0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Positioning steps: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Keep head straight, no tilt or bend</a:t>
            </a:r>
          </a:p>
          <a:p>
            <a:pPr lvl="1"/>
            <a:r>
              <a:rPr lang="en-US" dirty="0"/>
              <a:t>Feet together, legs straight</a:t>
            </a:r>
          </a:p>
          <a:p>
            <a:pPr lvl="1"/>
            <a:r>
              <a:rPr lang="en-US" dirty="0"/>
              <a:t>Pelvis aligned with shoulders</a:t>
            </a:r>
          </a:p>
          <a:p>
            <a:pPr lvl="1"/>
            <a:r>
              <a:rPr lang="en-US" dirty="0"/>
              <a:t>Head supported by hands or blocks</a:t>
            </a:r>
          </a:p>
          <a:p>
            <a:pPr lvl="1"/>
            <a:r>
              <a:rPr lang="en-US" dirty="0"/>
              <a:t>Open airway using </a:t>
            </a:r>
            <a:r>
              <a:rPr lang="en-US" b="1" dirty="0"/>
              <a:t>jaw thrust</a:t>
            </a:r>
            <a:r>
              <a:rPr lang="en-US" dirty="0"/>
              <a:t> (NOT head tilt)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Neutral alignment preserves the spinal cord and prevents secondary injury.</a:t>
            </a:r>
          </a:p>
          <a:p>
            <a:endParaRPr lang="en-US" dirty="0"/>
          </a:p>
        </p:txBody>
      </p:sp>
      <p:pic>
        <p:nvPicPr>
          <p:cNvPr id="4" name="Image 308" descr="Primeros auxilios">
            <a:extLst>
              <a:ext uri="{FF2B5EF4-FFF2-40B4-BE49-F238E27FC236}">
                <a16:creationId xmlns:a16="http://schemas.microsoft.com/office/drawing/2014/main" id="{F9C2ABA8-3415-48CB-89BE-32830504912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469" y="2247654"/>
            <a:ext cx="3715385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97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856DA-011F-4705-92E8-46932683B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Log Roll Technique (Safe Transfer)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B0ADF-8B9F-43CB-84F1-187161D59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Used to:</a:t>
            </a:r>
          </a:p>
          <a:p>
            <a:pPr lvl="1"/>
            <a:r>
              <a:rPr lang="en-US" dirty="0"/>
              <a:t>Place patient on spine board</a:t>
            </a:r>
          </a:p>
          <a:p>
            <a:pPr lvl="1"/>
            <a:r>
              <a:rPr lang="en-US" dirty="0"/>
              <a:t>Check for injuries on the back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Steps:</a:t>
            </a:r>
            <a:endParaRPr lang="en-US" dirty="0"/>
          </a:p>
          <a:p>
            <a:pPr lvl="1"/>
            <a:r>
              <a:rPr lang="en-US" dirty="0"/>
              <a:t>Minimum </a:t>
            </a:r>
            <a:r>
              <a:rPr lang="en-US" b="1" dirty="0"/>
              <a:t>3–4 responders</a:t>
            </a:r>
            <a:endParaRPr lang="en-US" dirty="0"/>
          </a:p>
          <a:p>
            <a:pPr lvl="1"/>
            <a:r>
              <a:rPr lang="en-US" dirty="0"/>
              <a:t>One person stabilizes the head (team leader)</a:t>
            </a:r>
          </a:p>
          <a:p>
            <a:pPr lvl="1"/>
            <a:r>
              <a:rPr lang="en-US" dirty="0"/>
              <a:t>Roll patient as a unit, maintaining alignment</a:t>
            </a:r>
          </a:p>
          <a:p>
            <a:pPr lvl="1"/>
            <a:r>
              <a:rPr lang="en-US" dirty="0"/>
              <a:t>Slide spine board under patient</a:t>
            </a:r>
          </a:p>
          <a:p>
            <a:pPr lvl="1"/>
            <a:r>
              <a:rPr lang="en-US" dirty="0"/>
              <a:t>Roll back gently onto board</a:t>
            </a:r>
          </a:p>
          <a:p>
            <a:endParaRPr lang="en-US" dirty="0"/>
          </a:p>
        </p:txBody>
      </p:sp>
      <p:pic>
        <p:nvPicPr>
          <p:cNvPr id="4" name="Image 309" descr="https://www.health.harvard.edu/media/content/images/FA09.gif">
            <a:extLst>
              <a:ext uri="{FF2B5EF4-FFF2-40B4-BE49-F238E27FC236}">
                <a16:creationId xmlns:a16="http://schemas.microsoft.com/office/drawing/2014/main" id="{37A8637A-6F90-4CD7-A585-FFF9524FEFD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166" y="2618675"/>
            <a:ext cx="4005688" cy="227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41669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80</TotalTime>
  <Words>468</Words>
  <Application>Microsoft Office PowerPoint</Application>
  <PresentationFormat>Widescreen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Gallery</vt:lpstr>
      <vt:lpstr>PowerPoint Presentation</vt:lpstr>
      <vt:lpstr>MODULE TWO FIRST AID MANAGEMENT IN EMERGENCIES AT PRIMARY HEALTHCARE LEVEL  SESSION 2.8: MANAGEMENT OF SPINAL INJURIES     MA</vt:lpstr>
      <vt:lpstr>Introduction</vt:lpstr>
      <vt:lpstr>Session Objectives</vt:lpstr>
      <vt:lpstr>Definition &amp; Major Causes</vt:lpstr>
      <vt:lpstr>First Aid Principles for Spinal Injury </vt:lpstr>
      <vt:lpstr>Handling Helmeted Patients</vt:lpstr>
      <vt:lpstr>Neutral Spine Alignment (Key Technique) </vt:lpstr>
      <vt:lpstr>Log Roll Technique (Safe Transfer) </vt:lpstr>
      <vt:lpstr>Practical Activity 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2025-11-23T13:16:03Z</dcterms:modified>
</cp:coreProperties>
</file>